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2" r:id="rId3"/>
    <p:sldId id="317" r:id="rId5"/>
    <p:sldId id="284" r:id="rId6"/>
    <p:sldId id="288" r:id="rId7"/>
    <p:sldId id="287" r:id="rId8"/>
    <p:sldId id="293" r:id="rId9"/>
    <p:sldId id="318" r:id="rId10"/>
    <p:sldId id="289" r:id="rId11"/>
    <p:sldId id="295" r:id="rId12"/>
    <p:sldId id="313" r:id="rId13"/>
    <p:sldId id="329" r:id="rId14"/>
    <p:sldId id="319" r:id="rId15"/>
    <p:sldId id="330" r:id="rId16"/>
    <p:sldId id="320" r:id="rId17"/>
    <p:sldId id="323" r:id="rId18"/>
    <p:sldId id="324" r:id="rId19"/>
    <p:sldId id="325" r:id="rId20"/>
    <p:sldId id="326" r:id="rId21"/>
    <p:sldId id="327" r:id="rId22"/>
    <p:sldId id="321" r:id="rId23"/>
    <p:sldId id="322" r:id="rId24"/>
    <p:sldId id="328" r:id="rId25"/>
    <p:sldId id="299" r:id="rId26"/>
    <p:sldId id="286" r:id="rId27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BBF"/>
    <a:srgbClr val="262626"/>
    <a:srgbClr val="1D2A73"/>
    <a:srgbClr val="1941B1"/>
    <a:srgbClr val="1B2C54"/>
    <a:srgbClr val="38B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8" autoAdjust="0"/>
    <p:restoredTop sz="94660"/>
  </p:normalViewPr>
  <p:slideViewPr>
    <p:cSldViewPr snapToGrid="0">
      <p:cViewPr>
        <p:scale>
          <a:sx n="89" d="100"/>
          <a:sy n="89" d="100"/>
        </p:scale>
        <p:origin x="1920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tags" Target="tags/tag1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AECE4-D632-437F-9C42-22F9B76FE2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296FE-89BE-4166-A283-0AF28395A7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296FE-89BE-4166-A283-0AF28395A7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ECA83-BC4F-44D2-9786-4893DCA926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06A3A-B0F9-4CA7-B9FA-E5DCD0E6FC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EB040-DE28-4918-A5AA-DE13ADD2AA5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CB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851535" y="3357245"/>
            <a:ext cx="527558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汇植聚力 共赢未来</a:t>
            </a:r>
            <a:endParaRPr sz="4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" name="TextBox 7"/>
          <p:cNvSpPr>
            <a:spLocks noChangeArrowheads="1"/>
          </p:cNvSpPr>
          <p:nvPr/>
        </p:nvSpPr>
        <p:spPr bwMode="auto">
          <a:xfrm>
            <a:off x="942108" y="5938396"/>
            <a:ext cx="2695354" cy="215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dirty="0" smtClean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charset="-122"/>
                <a:cs typeface="LilyUPC" panose="020B0604020202020204" pitchFamily="34" charset="-34"/>
                <a:sym typeface="微软雅黑" panose="020B0503020204020204" charset="-122"/>
              </a:rPr>
              <a:t>常州百康特医疗器械有限公司</a:t>
            </a:r>
            <a:endParaRPr lang="zh-CN" altLang="en-US" sz="1400" dirty="0" smtClean="0">
              <a:solidFill>
                <a:schemeClr val="bg1"/>
              </a:solidFill>
              <a:latin typeface="Century Gothic" panose="020B0502020202020204" pitchFamily="34" charset="0"/>
              <a:ea typeface="微软雅黑" panose="020B0503020204020204" charset="-122"/>
              <a:cs typeface="LilyUPC" panose="020B0604020202020204" pitchFamily="34" charset="-34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42110" y="4999322"/>
            <a:ext cx="3191636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51535" y="4344035"/>
            <a:ext cx="64103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8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2022年百康特首届口腔种植病例大赛</a:t>
            </a:r>
            <a:endParaRPr sz="28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8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 descr="白色中英文LOGO@2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96045" y="479425"/>
            <a:ext cx="2464068" cy="957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88036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术后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3"/>
          <p:cNvSpPr txBox="1"/>
          <p:nvPr/>
        </p:nvSpPr>
        <p:spPr>
          <a:xfrm>
            <a:off x="631190" y="2235835"/>
            <a:ext cx="2541270" cy="238696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术后口内检查照片要求包含：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上颌牙列𬌗面照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下颌牙列𬌗面照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88036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术后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内容占位符 1"/>
          <p:cNvSpPr txBox="1"/>
          <p:nvPr/>
        </p:nvSpPr>
        <p:spPr bwMode="auto">
          <a:xfrm>
            <a:off x="666510" y="2384884"/>
            <a:ext cx="1592969" cy="2088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方正北魏楷书简体" panose="03000509000000000000" charset="-122"/>
              </a:defRPr>
            </a:lvl1pPr>
            <a:lvl2pPr marL="58801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7602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2056130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4775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469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2270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1071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99355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术后影像学检查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曲面断层片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CBCT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根尖片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临时修复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3"/>
          <p:cNvSpPr txBox="1"/>
          <p:nvPr/>
        </p:nvSpPr>
        <p:spPr>
          <a:xfrm>
            <a:off x="606221" y="2964264"/>
            <a:ext cx="2066641" cy="17739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临时修复过程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临时修复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47725" y="5238750"/>
            <a:ext cx="23780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+mj-lt"/>
                <a:ea typeface="+mj-lt"/>
                <a:cs typeface="+mj-lt"/>
                <a:sym typeface="+mn-ea"/>
              </a:rPr>
              <a:t>临时修复后口内侧面照</a:t>
            </a:r>
            <a:endParaRPr lang="zh-CN" altLang="en-US" sz="1600">
              <a:solidFill>
                <a:schemeClr val="tx1"/>
              </a:solidFill>
              <a:latin typeface="+mj-lt"/>
              <a:ea typeface="+mj-lt"/>
              <a:cs typeface="+mj-lt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36160" y="5238750"/>
            <a:ext cx="23780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+mj-lt"/>
                <a:ea typeface="+mj-lt"/>
                <a:cs typeface="+mj-lt"/>
                <a:sym typeface="+mn-ea"/>
              </a:rPr>
              <a:t>临时修复后口内颌面照</a:t>
            </a:r>
            <a:endParaRPr lang="zh-CN" altLang="en-US" sz="1600">
              <a:solidFill>
                <a:schemeClr val="tx1"/>
              </a:solidFill>
              <a:latin typeface="+mj-lt"/>
              <a:ea typeface="+mj-lt"/>
              <a:cs typeface="+mj-lt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94090" y="5238750"/>
            <a:ext cx="23780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  <a:latin typeface="+mj-lt"/>
                <a:ea typeface="+mj-lt"/>
                <a:cs typeface="+mj-lt"/>
                <a:sym typeface="+mn-ea"/>
              </a:rPr>
              <a:t>临时修复后</a:t>
            </a:r>
            <a:r>
              <a:rPr lang="en-US" altLang="zh-CN" sz="1600">
                <a:solidFill>
                  <a:schemeClr val="tx1"/>
                </a:solidFill>
                <a:latin typeface="+mj-lt"/>
                <a:ea typeface="+mj-lt"/>
                <a:cs typeface="+mj-lt"/>
                <a:sym typeface="+mn-ea"/>
              </a:rPr>
              <a:t>CBCT</a:t>
            </a:r>
            <a:r>
              <a:rPr lang="zh-CN" altLang="en-US" sz="1600">
                <a:solidFill>
                  <a:schemeClr val="tx1"/>
                </a:solidFill>
                <a:latin typeface="+mj-lt"/>
                <a:ea typeface="+mj-lt"/>
                <a:cs typeface="+mj-lt"/>
                <a:sym typeface="+mn-ea"/>
              </a:rPr>
              <a:t>全景片</a:t>
            </a:r>
            <a:endParaRPr lang="zh-CN" altLang="en-US" sz="1600">
              <a:solidFill>
                <a:schemeClr val="tx1"/>
              </a:solidFill>
              <a:latin typeface="+mj-lt"/>
              <a:ea typeface="+mj-lt"/>
              <a:cs typeface="+mj-lt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5" name="内容占位符 3"/>
          <p:cNvSpPr txBox="1"/>
          <p:nvPr/>
        </p:nvSpPr>
        <p:spPr>
          <a:xfrm>
            <a:off x="626317" y="2235383"/>
            <a:ext cx="3202105" cy="23872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永久修复前口内检查照片要求包含：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左侧咬合照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上颌牙列𬌗面照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下颌牙列𬌗面照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1"/>
          <p:cNvSpPr txBox="1"/>
          <p:nvPr/>
        </p:nvSpPr>
        <p:spPr bwMode="auto">
          <a:xfrm>
            <a:off x="666510" y="2384884"/>
            <a:ext cx="1976206" cy="2088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方正北魏楷书简体" panose="03000509000000000000" charset="-122"/>
              </a:defRPr>
            </a:lvl1pPr>
            <a:lvl2pPr marL="58801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7602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2056130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4775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469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2270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1071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99355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永久修复前影像学检查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曲面断层片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CBCT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根尖片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内容占位符 3"/>
          <p:cNvSpPr txBox="1"/>
          <p:nvPr/>
        </p:nvSpPr>
        <p:spPr>
          <a:xfrm>
            <a:off x="606221" y="2964264"/>
            <a:ext cx="2066641" cy="17739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永久修复过程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4" name="内容占位符 3"/>
          <p:cNvSpPr txBox="1"/>
          <p:nvPr/>
        </p:nvSpPr>
        <p:spPr>
          <a:xfrm>
            <a:off x="606221" y="2119827"/>
            <a:ext cx="2066641" cy="2618345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修复后口外检查照片要求包含：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内容占位符 3"/>
          <p:cNvSpPr txBox="1"/>
          <p:nvPr/>
        </p:nvSpPr>
        <p:spPr>
          <a:xfrm>
            <a:off x="626317" y="2235383"/>
            <a:ext cx="2167125" cy="23872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修复后口内检查照片要求包含：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上颌牙列𬌗面照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下颌牙列𬌗面照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363474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永久修复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1"/>
          <p:cNvSpPr txBox="1"/>
          <p:nvPr/>
        </p:nvSpPr>
        <p:spPr bwMode="auto">
          <a:xfrm>
            <a:off x="666510" y="2384884"/>
            <a:ext cx="1592969" cy="2088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方正北魏楷书简体" panose="03000509000000000000" charset="-122"/>
              </a:defRPr>
            </a:lvl1pPr>
            <a:lvl2pPr marL="58801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7602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2056130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4775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469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2270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1071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99355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影像学检查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曲面断层片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CBCT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根尖片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/>
        </p:nvSpPr>
        <p:spPr>
          <a:xfrm>
            <a:off x="4817970" y="4295455"/>
            <a:ext cx="56388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病例标题</a:t>
            </a:r>
            <a:endParaRPr lang="zh-CN" altLang="en-US" sz="6000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4979670" y="5637530"/>
            <a:ext cx="1068070" cy="36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zh-CN" altLang="en-US" sz="160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姓名</a:t>
            </a:r>
            <a:endParaRPr lang="en-US" altLang="zh-CN" sz="160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pic>
        <p:nvPicPr>
          <p:cNvPr id="2" name="图片 1" descr="品牌色中英文LOGO@2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25" y="640080"/>
            <a:ext cx="2669540" cy="103759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24205" y="709295"/>
            <a:ext cx="3624580" cy="5637530"/>
          </a:xfrm>
          <a:prstGeom prst="rect">
            <a:avLst/>
          </a:prstGeom>
          <a:noFill/>
          <a:ln w="28575">
            <a:solidFill>
              <a:srgbClr val="85CBB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910070" y="5637530"/>
            <a:ext cx="1068070" cy="36068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ts val="2100"/>
              </a:lnSpc>
            </a:pPr>
            <a:r>
              <a:rPr lang="zh-CN" altLang="en-US" sz="160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单位</a:t>
            </a:r>
            <a:endParaRPr lang="en-US" altLang="zh-CN" sz="160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93240" y="3141980"/>
            <a:ext cx="1286510" cy="36068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ts val="2100"/>
              </a:lnSpc>
            </a:pPr>
            <a:r>
              <a:rPr lang="zh-CN" altLang="en-US" sz="160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职业形象照</a:t>
            </a:r>
            <a:endParaRPr lang="zh-CN" altLang="en-US" sz="160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000">
        <p:split orient="vert"/>
      </p:transition>
    </mc:Choice>
    <mc:Fallback>
      <p:transition spd="slow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71589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复查（时间）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4" name="内容占位符 3"/>
          <p:cNvSpPr txBox="1"/>
          <p:nvPr/>
        </p:nvSpPr>
        <p:spPr>
          <a:xfrm>
            <a:off x="606221" y="2119827"/>
            <a:ext cx="2066641" cy="26183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口外检查照片要求包含：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71589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复查（时间）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内容占位符 3"/>
          <p:cNvSpPr txBox="1"/>
          <p:nvPr/>
        </p:nvSpPr>
        <p:spPr>
          <a:xfrm>
            <a:off x="626317" y="2235383"/>
            <a:ext cx="1827397" cy="2387233"/>
          </a:xfrm>
          <a:prstGeom prst="rect">
            <a:avLst/>
          </a:prstGeom>
        </p:spPr>
        <p:txBody>
          <a:bodyPr>
            <a:normAutofit fontScale="2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口内检查照片要求包含：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右侧咬合照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正面咬合照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左侧咬合照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上颌牙列𬌗面照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</a:pPr>
            <a:r>
              <a:rPr lang="zh-CN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下颌牙列𬌗面照</a:t>
            </a:r>
            <a:endParaRPr lang="zh-CN" altLang="en-US" sz="40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  <a:p>
            <a:pPr marL="0" lvl="0" algn="l">
              <a:lnSpc>
                <a:spcPts val="2600"/>
              </a:lnSpc>
              <a:spcBef>
                <a:spcPts val="0"/>
              </a:spcBef>
              <a:buClrTx/>
              <a:buSzTx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······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71589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复查（时间）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1"/>
          <p:cNvSpPr txBox="1"/>
          <p:nvPr/>
        </p:nvSpPr>
        <p:spPr bwMode="auto">
          <a:xfrm>
            <a:off x="666510" y="2384884"/>
            <a:ext cx="1592969" cy="2088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方正北魏楷书简体" panose="03000509000000000000" charset="-122"/>
              </a:defRPr>
            </a:lvl1pPr>
            <a:lvl2pPr marL="58801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7602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2056130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4775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469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2270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1071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99355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影像学检查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曲面断层片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CBCT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根尖片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120713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总结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75335" y="1484630"/>
            <a:ext cx="84061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*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必填页</a:t>
            </a:r>
            <a:endParaRPr lang="en-US" altLang="zh-CN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重点突出总结表述</a:t>
            </a:r>
            <a:r>
              <a:rPr 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百康特种植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系统的特点和优势、使用感受等。</a:t>
            </a:r>
            <a:endParaRPr lang="zh-CN" altLang="en-US">
              <a:solidFill>
                <a:schemeClr val="tx1"/>
              </a:solidFill>
              <a:latin typeface="+mj-lt"/>
              <a:ea typeface="+mj-lt"/>
              <a:cs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5C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71461" y="11069509"/>
            <a:ext cx="41817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</a:rPr>
              <a:t>精益求新</a:t>
            </a:r>
            <a:endParaRPr lang="en-US" altLang="zh-CN" sz="4000" b="1" dirty="0" smtClean="0">
              <a:solidFill>
                <a:schemeClr val="bg1"/>
              </a:solidFill>
              <a:latin typeface="Songti SC Black" charset="-122"/>
              <a:ea typeface="Songti SC Black" charset="-122"/>
              <a:cs typeface="Songti SC Black" charset="-122"/>
            </a:endParaRPr>
          </a:p>
          <a:p>
            <a:r>
              <a:rPr lang="en-US" altLang="zh-CN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charset="-122"/>
                <a:cs typeface="LilyUPC" panose="020B0604020202020204" pitchFamily="34" charset="-34"/>
                <a:sym typeface="微软雅黑" panose="020B0503020204020204" charset="-122"/>
              </a:rPr>
              <a:t>Keep </a:t>
            </a:r>
            <a:r>
              <a:rPr lang="en-US" altLang="zh-CN" sz="20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charset="-122"/>
                <a:cs typeface="LilyUPC" panose="020B0604020202020204" pitchFamily="34" charset="-34"/>
                <a:sym typeface="微软雅黑" panose="020B0503020204020204" charset="-122"/>
              </a:rPr>
              <a:t>Versed Technical Service</a:t>
            </a:r>
            <a:endParaRPr lang="zh-CN" altLang="en-US" sz="2000" dirty="0">
              <a:solidFill>
                <a:schemeClr val="bg1"/>
              </a:solidFill>
              <a:latin typeface="Century Gothic" panose="020B0502020202020204" pitchFamily="34" charset="0"/>
              <a:ea typeface="微软雅黑" panose="020B0503020204020204" charset="-122"/>
              <a:cs typeface="LilyUPC" panose="020B0604020202020204" pitchFamily="34" charset="-34"/>
              <a:sym typeface="微软雅黑" panose="020B0503020204020204" charset="-122"/>
            </a:endParaRPr>
          </a:p>
          <a:p>
            <a:endParaRPr lang="zh-CN" altLang="en-US" sz="4000" b="1" dirty="0">
              <a:solidFill>
                <a:schemeClr val="bg1"/>
              </a:solidFill>
              <a:latin typeface="Songti SC Black" charset="-122"/>
              <a:ea typeface="Songti SC Black" charset="-122"/>
              <a:cs typeface="Songti SC Black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731396" y="3105834"/>
            <a:ext cx="4729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THE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36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END,THANKS!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000">
        <p:split orient="vert"/>
      </p:transition>
    </mc:Choice>
    <mc:Fallback>
      <p:transition spd="slow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206435"/>
            <a:ext cx="12192000" cy="4485829"/>
          </a:xfrm>
          <a:prstGeom prst="rect">
            <a:avLst/>
          </a:prstGeom>
          <a:solidFill>
            <a:srgbClr val="85C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9" name="直接连接符 10"/>
          <p:cNvCxnSpPr/>
          <p:nvPr/>
        </p:nvCxnSpPr>
        <p:spPr>
          <a:xfrm>
            <a:off x="5591032" y="1035698"/>
            <a:ext cx="1009935" cy="0"/>
          </a:xfrm>
          <a:prstGeom prst="line">
            <a:avLst/>
          </a:prstGeom>
          <a:ln w="38100">
            <a:solidFill>
              <a:srgbClr val="85C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4729511" y="1148366"/>
            <a:ext cx="273297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4000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zh-CN" altLang="en-US" sz="4000" b="1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3" name="组 62"/>
          <p:cNvGrpSpPr/>
          <p:nvPr/>
        </p:nvGrpSpPr>
        <p:grpSpPr>
          <a:xfrm>
            <a:off x="8146415" y="4618355"/>
            <a:ext cx="3044190" cy="695960"/>
            <a:chOff x="2546772" y="2989254"/>
            <a:chExt cx="2892425" cy="696035"/>
          </a:xfrm>
        </p:grpSpPr>
        <p:sp>
          <p:nvSpPr>
            <p:cNvPr id="64" name="圆角矩形 63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06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3242732" y="3012114"/>
              <a:ext cx="2196465" cy="3988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总结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6" name="TextBox 1"/>
            <p:cNvSpPr txBox="1"/>
            <p:nvPr/>
          </p:nvSpPr>
          <p:spPr>
            <a:xfrm>
              <a:off x="3430093" y="3369818"/>
              <a:ext cx="1855368" cy="314994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讨论、参考文献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67" name="组 66"/>
          <p:cNvGrpSpPr/>
          <p:nvPr/>
        </p:nvGrpSpPr>
        <p:grpSpPr>
          <a:xfrm>
            <a:off x="1001038" y="4678672"/>
            <a:ext cx="2697414" cy="954604"/>
            <a:chOff x="2546772" y="2989254"/>
            <a:chExt cx="2697414" cy="954604"/>
          </a:xfrm>
        </p:grpSpPr>
        <p:sp>
          <p:nvSpPr>
            <p:cNvPr id="68" name="圆角矩形 67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04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3242807" y="3012382"/>
              <a:ext cx="1472578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治疗过程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0" name="TextBox 1"/>
            <p:cNvSpPr txBox="1"/>
            <p:nvPr/>
          </p:nvSpPr>
          <p:spPr>
            <a:xfrm>
              <a:off x="3388818" y="3359658"/>
              <a:ext cx="1855368" cy="584200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术中照、术后照、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术后影像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71" name="组 70"/>
          <p:cNvGrpSpPr/>
          <p:nvPr/>
        </p:nvGrpSpPr>
        <p:grpSpPr>
          <a:xfrm>
            <a:off x="4345583" y="4618611"/>
            <a:ext cx="2738689" cy="696035"/>
            <a:chOff x="2546772" y="2989254"/>
            <a:chExt cx="2738689" cy="696035"/>
          </a:xfrm>
        </p:grpSpPr>
        <p:sp>
          <p:nvSpPr>
            <p:cNvPr id="72" name="圆角矩形 71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05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3242807" y="3012382"/>
              <a:ext cx="1548302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定期复诊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4" name="TextBox 1"/>
            <p:cNvSpPr txBox="1"/>
            <p:nvPr/>
          </p:nvSpPr>
          <p:spPr>
            <a:xfrm>
              <a:off x="3430093" y="3369818"/>
              <a:ext cx="1855368" cy="314960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修复照、影像片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grpSp>
        <p:nvGrpSpPr>
          <p:cNvPr id="2" name="组 60"/>
          <p:cNvGrpSpPr/>
          <p:nvPr/>
        </p:nvGrpSpPr>
        <p:grpSpPr>
          <a:xfrm>
            <a:off x="1000547" y="2945757"/>
            <a:ext cx="2738689" cy="696035"/>
            <a:chOff x="2546772" y="2989254"/>
            <a:chExt cx="2738689" cy="696035"/>
          </a:xfrm>
        </p:grpSpPr>
        <p:sp>
          <p:nvSpPr>
            <p:cNvPr id="3" name="圆角矩形 2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01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242807" y="3012382"/>
              <a:ext cx="1472578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基本信息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" name="TextBox 1"/>
            <p:cNvSpPr txBox="1"/>
            <p:nvPr/>
          </p:nvSpPr>
          <p:spPr>
            <a:xfrm>
              <a:off x="3430093" y="3369818"/>
              <a:ext cx="1855368" cy="314960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患者主诉</a:t>
              </a:r>
              <a:endPara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7" name="组 60"/>
          <p:cNvGrpSpPr/>
          <p:nvPr/>
        </p:nvGrpSpPr>
        <p:grpSpPr>
          <a:xfrm>
            <a:off x="8146202" y="2946392"/>
            <a:ext cx="2738689" cy="696035"/>
            <a:chOff x="2546772" y="2989254"/>
            <a:chExt cx="2738689" cy="696035"/>
          </a:xfrm>
        </p:grpSpPr>
        <p:sp>
          <p:nvSpPr>
            <p:cNvPr id="8" name="圆角矩形 7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03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242807" y="3012382"/>
              <a:ext cx="1472578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诊断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" name="TextBox 1"/>
            <p:cNvSpPr txBox="1"/>
            <p:nvPr/>
          </p:nvSpPr>
          <p:spPr>
            <a:xfrm>
              <a:off x="3430093" y="3369818"/>
              <a:ext cx="1855368" cy="314960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治疗计划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grpSp>
        <p:nvGrpSpPr>
          <p:cNvPr id="12" name="组 60"/>
          <p:cNvGrpSpPr/>
          <p:nvPr/>
        </p:nvGrpSpPr>
        <p:grpSpPr>
          <a:xfrm>
            <a:off x="4282227" y="2947027"/>
            <a:ext cx="3215005" cy="696035"/>
            <a:chOff x="2546772" y="2989254"/>
            <a:chExt cx="3215005" cy="696035"/>
          </a:xfrm>
        </p:grpSpPr>
        <p:sp>
          <p:nvSpPr>
            <p:cNvPr id="13" name="圆角矩形 12"/>
            <p:cNvSpPr/>
            <p:nvPr/>
          </p:nvSpPr>
          <p:spPr>
            <a:xfrm>
              <a:off x="2546772" y="2989254"/>
              <a:ext cx="696035" cy="69603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latin typeface="Songti SC Black" charset="-122"/>
                  <a:ea typeface="Songti SC Black" charset="-122"/>
                  <a:cs typeface="Songti SC Black" charset="-122"/>
                  <a:sym typeface="+mn-lt"/>
                </a:rPr>
                <a:t>02</a:t>
              </a:r>
              <a:endParaRPr lang="zh-CN" altLang="en-US" sz="2400" b="1" dirty="0">
                <a:solidFill>
                  <a:schemeClr val="bg1"/>
                </a:solidFill>
                <a:latin typeface="Songti SC Black" charset="-122"/>
                <a:ea typeface="Songti SC Black" charset="-122"/>
                <a:cs typeface="Songti SC Black" charset="-122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3242807" y="3012382"/>
              <a:ext cx="1472578" cy="3987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 临床检查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5" name="TextBox 1"/>
            <p:cNvSpPr txBox="1"/>
            <p:nvPr/>
          </p:nvSpPr>
          <p:spPr>
            <a:xfrm>
              <a:off x="3430057" y="3369619"/>
              <a:ext cx="2331720" cy="314960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p>
              <a:pPr>
                <a:lnSpc>
                  <a:spcPts val="2100"/>
                </a:lnSpc>
              </a:pPr>
              <a:r>
                <a:rPr lang="en-US" altLang="zh-CN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CBCT</a:t>
              </a:r>
              <a:r>
                <a:rPr lang="zh-CN" altLang="en-US" sz="1400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、口内照、体检报告</a:t>
              </a:r>
              <a:endPara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4955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84030" y="3198167"/>
            <a:ext cx="797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图片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31190" y="1451610"/>
            <a:ext cx="2437130" cy="484124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eaLnBrk="1" hangingPunct="1">
              <a:lnSpc>
                <a:spcPct val="15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患者姓名：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eaLnBrk="1" hangingPunct="1">
              <a:lnSpc>
                <a:spcPct val="15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患者性别</a:t>
            </a:r>
            <a:r>
              <a:rPr lang="zh-CN" altLang="en-US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eaLnBrk="1" hangingPunct="1">
              <a:lnSpc>
                <a:spcPct val="15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患者年龄：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eaLnBrk="1" hangingPunct="1">
              <a:lnSpc>
                <a:spcPct val="15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CN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患者主诉</a:t>
            </a:r>
            <a:r>
              <a:rPr lang="zh-CN" altLang="en-US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eaLnBrk="1" hangingPunct="1">
              <a:lnSpc>
                <a:spcPct val="15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l"/>
              <a:defRPr/>
            </a:pPr>
            <a:r>
              <a:rPr lang="en-US" altLang="zh-CN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altLang="en-US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病史记录：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742950" marR="0" lvl="1" indent="-285750" algn="l" defTabSz="914400" rtl="0" eaLnBrk="1" hangingPunct="1">
              <a:lnSpc>
                <a:spcPts val="33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现病史：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742950" marR="0" lvl="1" indent="-285750" algn="l" defTabSz="914400" rtl="0" eaLnBrk="1" hangingPunct="1">
              <a:lnSpc>
                <a:spcPts val="33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既往史：</a:t>
            </a:r>
            <a:endParaRPr kumimoji="0" lang="en-US" altLang="zh-CN" sz="1600" i="0" u="none" strike="noStrike" kern="1200" cap="none" spc="1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742950" marR="0" lvl="1" indent="-285750" algn="l" defTabSz="914400" rtl="0" eaLnBrk="1" hangingPunct="1">
              <a:lnSpc>
                <a:spcPts val="33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600" spc="100" dirty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全身健康状况：</a:t>
            </a:r>
            <a:endParaRPr lang="zh-CN" altLang="en-US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742950" lvl="1" indent="-285750" algn="l">
              <a:lnSpc>
                <a:spcPts val="33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1600" spc="1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其他：</a:t>
            </a:r>
            <a:endParaRPr lang="en-US" altLang="zh-CN" sz="1600" spc="100" dirty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/>
            <a:r>
              <a:rPr lang="en-US" altLang="zh-CN" sz="1600">
                <a:sym typeface="+mn-ea"/>
              </a:rPr>
              <a:t> </a:t>
            </a:r>
            <a:endParaRPr lang="zh-CN" altLang="en-US" sz="1600">
              <a:solidFill>
                <a:srgbClr val="FF0000"/>
              </a:solidFill>
              <a:latin typeface="+mj-lt"/>
              <a:ea typeface="+mj-lt"/>
              <a:cs typeface="+mj-lt"/>
            </a:endParaRPr>
          </a:p>
          <a:p>
            <a:pPr algn="l"/>
            <a:endParaRPr lang="zh-CN" altLang="en-US" sz="1600">
              <a:solidFill>
                <a:srgbClr val="FF0000"/>
              </a:solidFill>
              <a:latin typeface="+mj-lt"/>
              <a:ea typeface="+mj-lt"/>
              <a:cs typeface="+mj-lt"/>
            </a:endParaRPr>
          </a:p>
        </p:txBody>
      </p:sp>
      <p:sp>
        <p:nvSpPr>
          <p:cNvPr id="97" name="TextBox 1"/>
          <p:cNvSpPr txBox="1"/>
          <p:nvPr/>
        </p:nvSpPr>
        <p:spPr>
          <a:xfrm>
            <a:off x="631371" y="762009"/>
            <a:ext cx="184912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p>
            <a:pPr>
              <a:lnSpc>
                <a:spcPts val="3810"/>
              </a:lnSpc>
            </a:pPr>
            <a:r>
              <a:rPr lang="en-US" altLang="zh-CN" sz="2965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965" b="1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基本信息</a:t>
            </a:r>
            <a:endParaRPr lang="zh-CN" altLang="en-US" sz="2965" b="1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196151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临床检查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8" name="内容占位符 3"/>
          <p:cNvSpPr txBox="1"/>
          <p:nvPr/>
        </p:nvSpPr>
        <p:spPr>
          <a:xfrm>
            <a:off x="606221" y="2119827"/>
            <a:ext cx="2066641" cy="261834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口外检查照片要求包含：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45°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90°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面型照片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9770" y="1520190"/>
            <a:ext cx="8520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tx1"/>
                </a:solidFill>
              </a:rPr>
              <a:t>口外照片：</a:t>
            </a:r>
            <a:endParaRPr lang="zh-CN" altLang="en-US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196151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临床检查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99770" y="1520190"/>
            <a:ext cx="8520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tx1"/>
                </a:solidFill>
              </a:rPr>
              <a:t>口内照片：</a:t>
            </a:r>
            <a:endParaRPr lang="zh-CN" altLang="en-US" sz="3600">
              <a:solidFill>
                <a:schemeClr val="tx1"/>
              </a:solidFill>
            </a:endParaRPr>
          </a:p>
        </p:txBody>
      </p:sp>
      <p:sp>
        <p:nvSpPr>
          <p:cNvPr id="3" name="内容占位符 3"/>
          <p:cNvSpPr txBox="1"/>
          <p:nvPr/>
        </p:nvSpPr>
        <p:spPr>
          <a:xfrm>
            <a:off x="699977" y="2389688"/>
            <a:ext cx="1827397" cy="238723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口内检查照片要求包含：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右侧咬合照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正面咬合照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左侧咬合照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上颌牙列𬌗面照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下颌牙列𬌗面照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196151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临床检查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99770" y="1520190"/>
            <a:ext cx="8520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tx1"/>
                </a:solidFill>
              </a:rPr>
              <a:t>影像学检查：</a:t>
            </a:r>
            <a:endParaRPr lang="zh-CN" altLang="en-US" sz="3600">
              <a:solidFill>
                <a:schemeClr val="tx1"/>
              </a:solidFill>
            </a:endParaRPr>
          </a:p>
        </p:txBody>
      </p:sp>
      <p:sp>
        <p:nvSpPr>
          <p:cNvPr id="2" name="内容占位符 1"/>
          <p:cNvSpPr txBox="1"/>
          <p:nvPr/>
        </p:nvSpPr>
        <p:spPr bwMode="auto">
          <a:xfrm>
            <a:off x="815100" y="2626184"/>
            <a:ext cx="1592969" cy="2088232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方正北魏楷书简体" panose="03000509000000000000" charset="-122"/>
              </a:defRPr>
            </a:lvl1pPr>
            <a:lvl2pPr marL="58801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76020" indent="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735" kern="120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2056130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44775" indent="-2921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469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2270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10710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99355" indent="-294005" algn="l" defTabSz="117602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600"/>
              </a:lnSpc>
              <a:buNone/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影像学检查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曲面断层片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CBCT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根尖片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ts val="2600"/>
              </a:lnSpc>
            </a:pP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·······</a:t>
            </a:r>
            <a:endParaRPr lang="en-US" altLang="zh-CN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1207135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诊断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84225" y="2724150"/>
            <a:ext cx="106241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tx1"/>
                </a:solidFill>
              </a:rPr>
              <a:t>诊疗计划：</a:t>
            </a:r>
            <a:endParaRPr lang="zh-CN" altLang="en-US">
              <a:solidFill>
                <a:schemeClr val="tx1"/>
              </a:solidFill>
            </a:endParaRPr>
          </a:p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75335" y="1808480"/>
            <a:ext cx="76371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solidFill>
                  <a:schemeClr val="tx1"/>
                </a:solidFill>
              </a:rPr>
              <a:t>诊断：</a:t>
            </a:r>
            <a:endParaRPr lang="zh-CN" altLang="en-US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Box 1"/>
          <p:cNvSpPr txBox="1"/>
          <p:nvPr/>
        </p:nvSpPr>
        <p:spPr>
          <a:xfrm>
            <a:off x="631371" y="762009"/>
            <a:ext cx="2880360" cy="534035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810"/>
              </a:lnSpc>
            </a:pP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治疗过程</a:t>
            </a:r>
            <a:r>
              <a:rPr lang="en-US" altLang="zh-CN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altLang="en-US" sz="2965" b="1" dirty="0" smtClean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术中</a:t>
            </a:r>
            <a:endParaRPr lang="zh-CN" altLang="en-US" sz="2965" b="1" dirty="0" smtClean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249382"/>
          </a:xfrm>
          <a:prstGeom prst="rect">
            <a:avLst/>
          </a:prstGeom>
        </p:spPr>
      </p:pic>
      <p:sp>
        <p:nvSpPr>
          <p:cNvPr id="2" name="内容占位符 1"/>
          <p:cNvSpPr txBox="1"/>
          <p:nvPr/>
        </p:nvSpPr>
        <p:spPr bwMode="auto">
          <a:xfrm>
            <a:off x="542402" y="2541827"/>
            <a:ext cx="2365526" cy="1774345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zh-CN"/>
            </a:defPPr>
            <a:lvl1pPr indent="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400" dirty="0"/>
              <a:t>种植手术照片</a:t>
            </a: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400" dirty="0"/>
              <a:t>种植手术过程文字解释</a:t>
            </a: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zh-CN" altLang="en-US" sz="1400" dirty="0"/>
              <a:t>术中材料说明</a:t>
            </a:r>
            <a:endParaRPr lang="en-US" altLang="zh-CN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dirty="0"/>
              <a:t>······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50" advTm="4200">
        <p:pull/>
      </p:transition>
    </mc:Choice>
    <mc:Fallback>
      <p:transition spd="slow" advTm="4200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NzdiZDk2MTQ4NTI3ZjY4MjU1MjFlZTg2MmY2NTcxNT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WPS 演示</Application>
  <PresentationFormat>宽屏</PresentationFormat>
  <Paragraphs>237</Paragraphs>
  <Slides>24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40" baseType="lpstr">
      <vt:lpstr>Arial</vt:lpstr>
      <vt:lpstr>宋体</vt:lpstr>
      <vt:lpstr>Wingdings</vt:lpstr>
      <vt:lpstr>微软雅黑</vt:lpstr>
      <vt:lpstr>Century Gothic</vt:lpstr>
      <vt:lpstr>LilyUPC</vt:lpstr>
      <vt:lpstr>Songti SC Black</vt:lpstr>
      <vt:lpstr>方正北魏楷书简体</vt:lpstr>
      <vt:lpstr>等线</vt:lpstr>
      <vt:lpstr>Arial Unicode MS</vt:lpstr>
      <vt:lpstr>等线 Light</vt:lpstr>
      <vt:lpstr>inpin heiti</vt:lpstr>
      <vt:lpstr>BatangChe</vt:lpstr>
      <vt:lpstr>Segoe Print</vt:lpstr>
      <vt:lpstr>Microsoft Sans Serif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091304</dc:title>
  <dc:creator>龙时富</dc:creator>
  <cp:lastModifiedBy>叶子</cp:lastModifiedBy>
  <cp:revision>83</cp:revision>
  <dcterms:created xsi:type="dcterms:W3CDTF">2017-09-08T08:49:00Z</dcterms:created>
  <dcterms:modified xsi:type="dcterms:W3CDTF">2022-05-11T05:54:29Z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D2CEA14104AE4F018E0637917817AC77</vt:lpwstr>
  </property>
</Properties>
</file>